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 id="2147483774" r:id="rId2"/>
  </p:sldMasterIdLst>
  <p:notesMasterIdLst>
    <p:notesMasterId r:id="rId29"/>
  </p:notesMasterIdLst>
  <p:sldIdLst>
    <p:sldId id="256" r:id="rId3"/>
    <p:sldId id="257" r:id="rId4"/>
    <p:sldId id="265" r:id="rId5"/>
    <p:sldId id="258" r:id="rId6"/>
    <p:sldId id="263" r:id="rId7"/>
    <p:sldId id="271" r:id="rId8"/>
    <p:sldId id="259" r:id="rId9"/>
    <p:sldId id="260" r:id="rId10"/>
    <p:sldId id="264" r:id="rId11"/>
    <p:sldId id="272" r:id="rId12"/>
    <p:sldId id="266" r:id="rId13"/>
    <p:sldId id="273" r:id="rId14"/>
    <p:sldId id="267" r:id="rId15"/>
    <p:sldId id="276" r:id="rId16"/>
    <p:sldId id="268" r:id="rId17"/>
    <p:sldId id="274" r:id="rId18"/>
    <p:sldId id="269" r:id="rId19"/>
    <p:sldId id="275" r:id="rId20"/>
    <p:sldId id="270" r:id="rId21"/>
    <p:sldId id="277" r:id="rId22"/>
    <p:sldId id="278" r:id="rId23"/>
    <p:sldId id="279" r:id="rId24"/>
    <p:sldId id="280" r:id="rId25"/>
    <p:sldId id="281" r:id="rId26"/>
    <p:sldId id="282" r:id="rId27"/>
    <p:sldId id="26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17" autoAdjust="0"/>
  </p:normalViewPr>
  <p:slideViewPr>
    <p:cSldViewPr>
      <p:cViewPr>
        <p:scale>
          <a:sx n="61" d="100"/>
          <a:sy n="61" d="100"/>
        </p:scale>
        <p:origin x="-1626" y="-21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A2E424-4C42-42AB-8760-31FD3F5BFB2E}" type="datetimeFigureOut">
              <a:rPr lang="en-US" smtClean="0"/>
              <a:pPr/>
              <a:t>4/26/2011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6050DF-D67B-4518-BDB5-A086FA632D17}" type="slidenum">
              <a:rPr lang="en-US" smtClean="0"/>
              <a:pPr/>
              <a:t>‹#›</a:t>
            </a:fld>
            <a:endParaRPr lang="en-US"/>
          </a:p>
        </p:txBody>
      </p:sp>
    </p:spTree>
    <p:extLst>
      <p:ext uri="{BB962C8B-B14F-4D97-AF65-F5344CB8AC3E}">
        <p14:creationId xmlns:p14="http://schemas.microsoft.com/office/powerpoint/2010/main" xmlns="" val="133121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Increase in unemployment, has increased the need and desire for a one year MBA program</a:t>
            </a:r>
          </a:p>
          <a:p>
            <a:endParaRPr lang="en-US" dirty="0" smtClean="0"/>
          </a:p>
          <a:p>
            <a:r>
              <a:rPr lang="en-US" dirty="0" smtClean="0"/>
              <a:t>Part-Time  (Student population)</a:t>
            </a:r>
            <a:r>
              <a:rPr lang="en-US" baseline="0" dirty="0" smtClean="0"/>
              <a:t> (when established) </a:t>
            </a:r>
            <a:endParaRPr lang="en-US" dirty="0" smtClean="0"/>
          </a:p>
          <a:p>
            <a:r>
              <a:rPr lang="en-US" dirty="0" smtClean="0"/>
              <a:t>Full-Time </a:t>
            </a:r>
            <a:r>
              <a:rPr lang="en-US" dirty="0" smtClean="0">
                <a:sym typeface="Wingdings" pitchFamily="2" charset="2"/>
              </a:rPr>
              <a:t> Between</a:t>
            </a:r>
            <a:r>
              <a:rPr lang="en-US" baseline="0" dirty="0" smtClean="0">
                <a:sym typeface="Wingdings" pitchFamily="2" charset="2"/>
              </a:rPr>
              <a:t> 50 and 70 students. The program in 9 years old and Liz </a:t>
            </a:r>
            <a:r>
              <a:rPr lang="en-US" baseline="0" dirty="0" err="1" smtClean="0">
                <a:sym typeface="Wingdings" pitchFamily="2" charset="2"/>
              </a:rPr>
              <a:t>Scofield</a:t>
            </a:r>
            <a:r>
              <a:rPr lang="en-US" baseline="0" dirty="0" smtClean="0">
                <a:sym typeface="Wingdings" pitchFamily="2" charset="2"/>
              </a:rPr>
              <a:t> is the founding director</a:t>
            </a:r>
            <a:endParaRPr lang="en-US" dirty="0" smtClean="0"/>
          </a:p>
          <a:p>
            <a:r>
              <a:rPr lang="en-US" dirty="0" smtClean="0"/>
              <a:t>One</a:t>
            </a:r>
            <a:r>
              <a:rPr lang="en-US" baseline="0" dirty="0" smtClean="0"/>
              <a:t> Year- 521</a:t>
            </a:r>
          </a:p>
          <a:p>
            <a:r>
              <a:rPr lang="en-US" baseline="0" dirty="0" smtClean="0"/>
              <a:t>Saturday MBA- 20 Students</a:t>
            </a:r>
          </a:p>
          <a:p>
            <a:endParaRPr lang="en-US" baseline="0" dirty="0" smtClean="0"/>
          </a:p>
          <a:p>
            <a:endParaRPr lang="en-US" baseline="0" dirty="0" smtClean="0"/>
          </a:p>
          <a:p>
            <a:r>
              <a:rPr lang="en-US" b="1" baseline="0" dirty="0" smtClean="0"/>
              <a:t>Typical Advertising Campaign:</a:t>
            </a:r>
          </a:p>
          <a:p>
            <a:r>
              <a:rPr lang="en-US" sz="1200" kern="1200" dirty="0" smtClean="0">
                <a:solidFill>
                  <a:schemeClr val="tx1"/>
                </a:solidFill>
                <a:latin typeface="+mn-lt"/>
                <a:ea typeface="+mn-ea"/>
                <a:cs typeface="+mn-cs"/>
              </a:rPr>
              <a:t>-Decisions for advertising the MBA Programs are made by Graduate Enrollment.   The School of Business is not funded to advertise.</a:t>
            </a:r>
          </a:p>
          <a:p>
            <a:r>
              <a:rPr lang="en-US" dirty="0" smtClean="0"/>
              <a:t>-Enrollment services purchased a list of students who will be graduating from college this spring and sent them an e-mail.</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are currently nine BS/MBA students and ten others.  The projected enrollment is 25 students.  Since many of your classes are given for all majors, we cannot enroll more than 25 unless we start another section.</a:t>
            </a:r>
            <a:endParaRPr lang="en-US" baseline="0" dirty="0" smtClean="0"/>
          </a:p>
        </p:txBody>
      </p:sp>
      <p:sp>
        <p:nvSpPr>
          <p:cNvPr id="4" name="Slide Number Placeholder 3"/>
          <p:cNvSpPr>
            <a:spLocks noGrp="1"/>
          </p:cNvSpPr>
          <p:nvPr>
            <p:ph type="sldNum" sz="quarter" idx="10"/>
          </p:nvPr>
        </p:nvSpPr>
        <p:spPr/>
        <p:txBody>
          <a:bodyPr/>
          <a:lstStyle/>
          <a:p>
            <a:fld id="{D66050DF-D67B-4518-BDB5-A086FA632D17}"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 Salle University created a new one-year MBA program in 2010.  The program was marketed through a direct mailing to a list of recent college graduates.  This marketing effort was not considered to be successful in attracting the target market.  In addition, the number of candidates desired was not met.  The research project will attempt to determine the optimal target market and the most effective way to reach them.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current marketing strategy employed by La Salle did not reach the level of response needed to meet optimal success for the program.  The problem is evident because of two key points:</a:t>
            </a:r>
          </a:p>
          <a:p>
            <a:pPr lvl="0"/>
            <a:r>
              <a:rPr lang="en-US" sz="1200" kern="1200" dirty="0" smtClean="0">
                <a:solidFill>
                  <a:schemeClr val="tx1"/>
                </a:solidFill>
                <a:latin typeface="+mn-lt"/>
                <a:ea typeface="+mn-ea"/>
                <a:cs typeface="+mn-cs"/>
              </a:rPr>
              <a:t>The marketing campaign was not able to achieve the level of response that was originally anticipated.  </a:t>
            </a:r>
          </a:p>
          <a:p>
            <a:pPr lvl="0"/>
            <a:r>
              <a:rPr lang="en-US" sz="1200" kern="1200" dirty="0" smtClean="0">
                <a:solidFill>
                  <a:schemeClr val="tx1"/>
                </a:solidFill>
                <a:latin typeface="+mn-lt"/>
                <a:ea typeface="+mn-ea"/>
                <a:cs typeface="+mn-cs"/>
              </a:rPr>
              <a:t>The marketing campaign did seek an optimal target market.  </a:t>
            </a:r>
          </a:p>
          <a:p>
            <a:r>
              <a:rPr lang="en-US" sz="1200" kern="1200" dirty="0" smtClean="0">
                <a:solidFill>
                  <a:schemeClr val="tx1"/>
                </a:solidFill>
                <a:latin typeface="+mn-lt"/>
                <a:ea typeface="+mn-ea"/>
                <a:cs typeface="+mn-cs"/>
              </a:rPr>
              <a:t>It is clear that the direct mailing strategy was not as successful as La Salle had anticipated.  There are various other methods of advertising that could provide a better response, which includes: website appeal, search engine marketing, banner advertisements, and e-mail outreach.  The first year participants that were attracted to the program were not the intended target market.  La Salle focused on recent college graduates as their primary segment.  However, a very small percentage of the first year students fit this description.  By understanding the students who are most interested in the program, La Salle University can propose a marketing campaign that will better target these demographics.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66050DF-D67B-4518-BDB5-A086FA632D1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Sampling procedures</a:t>
            </a:r>
          </a:p>
          <a:p>
            <a:r>
              <a:rPr lang="en-US" baseline="0" dirty="0" smtClean="0"/>
              <a:t>    *All OY, Full-time, and Part-time current MBA La Salle students</a:t>
            </a:r>
            <a:endParaRPr lang="en-US" dirty="0" smtClean="0"/>
          </a:p>
          <a:p>
            <a:r>
              <a:rPr lang="en-US" dirty="0" smtClean="0"/>
              <a:t>Sample size</a:t>
            </a:r>
          </a:p>
          <a:p>
            <a:r>
              <a:rPr lang="en-US" dirty="0" smtClean="0"/>
              <a:t>    *</a:t>
            </a:r>
          </a:p>
          <a:p>
            <a:r>
              <a:rPr lang="en-US" dirty="0" smtClean="0"/>
              <a:t>Response Rate</a:t>
            </a:r>
          </a:p>
          <a:p>
            <a:r>
              <a:rPr lang="en-US" dirty="0" smtClean="0"/>
              <a:t>    *</a:t>
            </a:r>
          </a:p>
          <a:p>
            <a:r>
              <a:rPr lang="en-US" dirty="0" smtClean="0"/>
              <a:t>Sample Representativeness</a:t>
            </a:r>
          </a:p>
          <a:p>
            <a:r>
              <a:rPr lang="en-US" dirty="0" smtClean="0"/>
              <a:t>    *OY</a:t>
            </a:r>
            <a:r>
              <a:rPr lang="en-US" baseline="0" dirty="0" smtClean="0"/>
              <a:t>            </a:t>
            </a:r>
            <a:r>
              <a:rPr lang="en-US" dirty="0" smtClean="0"/>
              <a:t>Full</a:t>
            </a:r>
            <a:r>
              <a:rPr lang="en-US" baseline="0" dirty="0" smtClean="0"/>
              <a:t> Participation</a:t>
            </a:r>
          </a:p>
          <a:p>
            <a:r>
              <a:rPr lang="en-US" baseline="0" dirty="0" smtClean="0"/>
              <a:t>    *Full-time</a:t>
            </a:r>
          </a:p>
          <a:p>
            <a:r>
              <a:rPr lang="en-US" baseline="0" dirty="0" smtClean="0"/>
              <a:t>    *Part-time</a:t>
            </a:r>
          </a:p>
          <a:p>
            <a:endParaRPr lang="en-US" baseline="0" dirty="0" smtClean="0"/>
          </a:p>
          <a:p>
            <a:r>
              <a:rPr lang="en-US" baseline="0" dirty="0" smtClean="0"/>
              <a:t>We sampled what feel is the entire population, thus why we included the part and full-time MBA students as well. So that we may have a better representation of the true La Salle MBA student </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“Frequency” test results indicated that 48% of La Salle University’s MBA students first learned of the program by word of mouth.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Only 14.7% of respondents checking the “Search Engine” option.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Breaking down the responses to represent the separate MBA program (One-Year, Full-time and Part-time) results</a:t>
            </a:r>
          </a:p>
          <a:p>
            <a:r>
              <a:rPr lang="en-US" sz="1200" kern="1200" dirty="0" smtClean="0">
                <a:solidFill>
                  <a:schemeClr val="tx1"/>
                </a:solidFill>
                <a:latin typeface="+mn-lt"/>
                <a:ea typeface="+mn-ea"/>
                <a:cs typeface="+mn-cs"/>
              </a:rPr>
              <a:t>	-Results from the One-Year La Salle University students proves the majority (41%) selected the “other” option, followed by (25%) Social Media 	and (25%) radio promotions (Figure 2.1).</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-Full-time student responses concluded that 64.7% of students first heard of La Salle University’s program by word of mouth, followed by 17 % 	selecting the “other” option, and thirdly, a tie between search engine and direct mailings at 11.8% (Figure 2.1).</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sz="1200" kern="1200" dirty="0" smtClean="0">
                <a:solidFill>
                  <a:schemeClr val="tx1"/>
                </a:solidFill>
                <a:latin typeface="+mn-lt"/>
                <a:ea typeface="+mn-ea"/>
                <a:cs typeface="+mn-cs"/>
              </a:rPr>
              <a:t>Part-time and Saturday La Salle University MBA students followed suit with the Full-time program results. Ranking word of mouth (50%) the 	highest response, followed by “other” (30%) and radio promotions (10.9%) (Figure 2.1).</a:t>
            </a:r>
          </a:p>
        </p:txBody>
      </p:sp>
      <p:sp>
        <p:nvSpPr>
          <p:cNvPr id="4" name="Slide Number Placeholder 3"/>
          <p:cNvSpPr>
            <a:spLocks noGrp="1"/>
          </p:cNvSpPr>
          <p:nvPr>
            <p:ph type="sldNum" sz="quarter" idx="10"/>
          </p:nvPr>
        </p:nvSpPr>
        <p:spPr/>
        <p:txBody>
          <a:bodyPr/>
          <a:lstStyle/>
          <a:p>
            <a:fld id="{D66050DF-D67B-4518-BDB5-A086FA632D17}"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One Year La Salle University students ranked search engines (25%) as their second highest means of searching for MBA program information.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Survey question 13 asked respondents what their preferred search engines is? Results concluded that about 99.5% ranked google.com as their preferred search engine (Figure 3.1).  </a:t>
            </a:r>
          </a:p>
          <a:p>
            <a:endParaRPr lang="en-US" dirty="0" smtClean="0"/>
          </a:p>
          <a:p>
            <a:r>
              <a:rPr lang="en-US" sz="1200" kern="1200" dirty="0" smtClean="0">
                <a:solidFill>
                  <a:schemeClr val="tx1"/>
                </a:solidFill>
                <a:latin typeface="+mn-lt"/>
                <a:ea typeface="+mn-ea"/>
                <a:cs typeface="+mn-cs"/>
              </a:rPr>
              <a:t>using keywords of “MBA program in Philadelphia, PA” (52%), “MBA program”(27%), “Part-time MBA Programs”(25%), and AACSB accredited MBA” (20%) (Figure 3.2). </a:t>
            </a:r>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Approximately 78% of respondents were employed full time prior to their enrollment in a La Salle University MBA program. Results conclude that only about 16.5% of students previously unemployed prior to their enrollment (Figure 4.1).The research team feels that the percentage of unemployed respondents is directly attributed to the number (12%) of respondents pursuing an MBA degree directly from their undergraduate program (Figure 4.2).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Most respondents were fully employed prior to pursuing an MBA degree, and most respondents choose to further education not because of disappointment in their current employment status but because they are looking to better themselves and market themselves for career advancement. </a:t>
            </a:r>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95% of respondents did in fact review La Salle University’s website prior to applying.</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6050DF-D67B-4518-BDB5-A086FA632D17}"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9512" y="548680"/>
            <a:ext cx="8496944" cy="2160240"/>
          </a:xfrm>
        </p:spPr>
        <p:txBody>
          <a:bodyPr/>
          <a:lstStyle>
            <a:lvl1pPr algn="l">
              <a:spcBef>
                <a:spcPts val="600"/>
              </a:spcBef>
              <a:spcAft>
                <a:spcPts val="600"/>
              </a:spcAft>
              <a:defRPr/>
            </a:lvl1pPr>
          </a:lstStyle>
          <a:p>
            <a:r>
              <a:rPr lang="en-US" smtClean="0"/>
              <a:t>Click to edit Master title style</a:t>
            </a:r>
            <a:endParaRPr lang="en-US" dirty="0"/>
          </a:p>
        </p:txBody>
      </p:sp>
      <p:sp>
        <p:nvSpPr>
          <p:cNvPr id="3" name="Subtitle 2"/>
          <p:cNvSpPr>
            <a:spLocks noGrp="1"/>
          </p:cNvSpPr>
          <p:nvPr>
            <p:ph type="subTitle" idx="1"/>
          </p:nvPr>
        </p:nvSpPr>
        <p:spPr>
          <a:xfrm>
            <a:off x="179512" y="5517232"/>
            <a:ext cx="4752528" cy="836513"/>
          </a:xfrm>
        </p:spPr>
        <p:txBody>
          <a:bodyPr anchor="ctr"/>
          <a:lstStyle>
            <a:lvl1pPr marL="0" indent="0" algn="l">
              <a:spcBef>
                <a:spcPts val="600"/>
              </a:spcBef>
              <a:spcAft>
                <a:spcPts val="600"/>
              </a:spcAft>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xmlns="" val="616095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99483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03302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1162811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xmlns="" val="19604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061910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444429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2250170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273901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831541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694133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520" y="274638"/>
            <a:ext cx="864096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1520" y="1600200"/>
            <a:ext cx="864096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110069692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spcBef>
          <a:spcPct val="0"/>
        </a:spcBef>
        <a:buNone/>
        <a:defRPr sz="3200" kern="1200">
          <a:solidFill>
            <a:schemeClr val="bg1"/>
          </a:solidFill>
          <a:latin typeface="+mj-lt"/>
          <a:ea typeface="+mj-ea"/>
          <a:cs typeface="+mj-cs"/>
        </a:defRPr>
      </a:lvl1pPr>
    </p:titleStyle>
    <p:bodyStyle>
      <a:lvl1pPr marL="342900" indent="-342900" algn="l" defTabSz="914400" rtl="0" eaLnBrk="1" latinLnBrk="0" hangingPunct="1">
        <a:spcBef>
          <a:spcPts val="600"/>
        </a:spcBef>
        <a:spcAft>
          <a:spcPts val="600"/>
        </a:spcAft>
        <a:buFont typeface="Arial" pitchFamily="34" charset="0"/>
        <a:buChar char="•"/>
        <a:defRPr sz="2000" kern="1200">
          <a:solidFill>
            <a:schemeClr val="bg1"/>
          </a:solidFill>
          <a:latin typeface="+mn-lt"/>
          <a:ea typeface="+mn-ea"/>
          <a:cs typeface="+mn-cs"/>
        </a:defRPr>
      </a:lvl1pPr>
      <a:lvl2pPr marL="742950" indent="-285750" algn="l" defTabSz="914400" rtl="0" eaLnBrk="1" latinLnBrk="0" hangingPunct="1">
        <a:spcBef>
          <a:spcPts val="600"/>
        </a:spcBef>
        <a:spcAft>
          <a:spcPts val="600"/>
        </a:spcAft>
        <a:buFont typeface="Arial" pitchFamily="34" charset="0"/>
        <a:buChar char="–"/>
        <a:defRPr sz="1800" kern="1200">
          <a:solidFill>
            <a:schemeClr val="bg1"/>
          </a:solidFill>
          <a:latin typeface="+mn-lt"/>
          <a:ea typeface="+mn-ea"/>
          <a:cs typeface="+mn-cs"/>
        </a:defRPr>
      </a:lvl2pPr>
      <a:lvl3pPr marL="1143000" indent="-228600" algn="l" defTabSz="914400" rtl="0" eaLnBrk="1" latinLnBrk="0" hangingPunct="1">
        <a:spcBef>
          <a:spcPts val="600"/>
        </a:spcBef>
        <a:spcAft>
          <a:spcPts val="600"/>
        </a:spcAft>
        <a:buFont typeface="Arial" pitchFamily="34" charset="0"/>
        <a:buChar char="•"/>
        <a:defRPr sz="1600" kern="1200">
          <a:solidFill>
            <a:schemeClr val="bg1"/>
          </a:solidFill>
          <a:latin typeface="+mn-lt"/>
          <a:ea typeface="+mn-ea"/>
          <a:cs typeface="+mn-cs"/>
        </a:defRPr>
      </a:lvl3pPr>
      <a:lvl4pPr marL="1600200" indent="-228600" algn="l" defTabSz="914400" rtl="0" eaLnBrk="1" latinLnBrk="0" hangingPunct="1">
        <a:spcBef>
          <a:spcPts val="600"/>
        </a:spcBef>
        <a:spcAft>
          <a:spcPts val="600"/>
        </a:spcAft>
        <a:buFont typeface="Arial" pitchFamily="34" charset="0"/>
        <a:buChar char="–"/>
        <a:defRPr sz="1400" kern="1200">
          <a:solidFill>
            <a:schemeClr val="bg1"/>
          </a:solidFill>
          <a:latin typeface="+mn-lt"/>
          <a:ea typeface="+mn-ea"/>
          <a:cs typeface="+mn-cs"/>
        </a:defRPr>
      </a:lvl4pPr>
      <a:lvl5pPr marL="2057400" indent="-228600" algn="l" defTabSz="914400" rtl="0" eaLnBrk="1" latinLnBrk="0" hangingPunct="1">
        <a:spcBef>
          <a:spcPts val="600"/>
        </a:spcBef>
        <a:spcAft>
          <a:spcPts val="600"/>
        </a:spcAft>
        <a:buFont typeface="Arial" pitchFamily="34" charset="0"/>
        <a:buChar char="»"/>
        <a:defRPr sz="14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package" Target="../embeddings/Microsoft_Office_Excel_Worksheet2.xlsx"/><Relationship Id="rId5" Type="http://schemas.openxmlformats.org/officeDocument/2006/relationships/package" Target="../embeddings/Microsoft_Office_Excel_Worksheet1.xlsx"/><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package" Target="../embeddings/Microsoft_Office_Excel_Worksheet4.xlsx"/><Relationship Id="rId5" Type="http://schemas.openxmlformats.org/officeDocument/2006/relationships/package" Target="../embeddings/Microsoft_Office_Excel_Worksheet3.xlsx"/><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8.xml"/><Relationship Id="rId1" Type="http://schemas.openxmlformats.org/officeDocument/2006/relationships/vmlDrawing" Target="../drawings/vmlDrawing3.vml"/><Relationship Id="rId5" Type="http://schemas.openxmlformats.org/officeDocument/2006/relationships/package" Target="../embeddings/Microsoft_Office_Excel_Worksheet5.xlsx"/><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package" Target="../embeddings/Microsoft_Office_Excel_Worksheet7.xlsx"/><Relationship Id="rId5" Type="http://schemas.openxmlformats.org/officeDocument/2006/relationships/package" Target="../embeddings/Microsoft_Office_Excel_Worksheet6.xlsx"/><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package" Target="../embeddings/Microsoft_Office_Excel_Worksheet10.xlsx"/><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package" Target="../embeddings/Microsoft_Office_Excel_Worksheet9.xlsx"/><Relationship Id="rId5" Type="http://schemas.openxmlformats.org/officeDocument/2006/relationships/package" Target="../embeddings/Microsoft_Office_Excel_Worksheet8.xlsx"/><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9.png"/><Relationship Id="rId1" Type="http://schemas.openxmlformats.org/officeDocument/2006/relationships/slideLayout" Target="../slideLayouts/slideLayout15.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4.png"/><Relationship Id="rId1" Type="http://schemas.openxmlformats.org/officeDocument/2006/relationships/slideLayout" Target="../slideLayouts/slideLayout15.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lasalle.edu/mba%3chttp:/eliteonlinetracking.com/.1p8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9144000" cy="2514600"/>
          </a:xfrm>
        </p:spPr>
        <p:txBody>
          <a:bodyPr>
            <a:normAutofit/>
          </a:bodyPr>
          <a:lstStyle/>
          <a:p>
            <a:pPr algn="ctr"/>
            <a:r>
              <a:rPr lang="en-US" sz="3600" dirty="0" smtClean="0"/>
              <a:t>La </a:t>
            </a:r>
            <a:r>
              <a:rPr lang="en-US" sz="3600" dirty="0"/>
              <a:t>Salle University One-Year MBA</a:t>
            </a:r>
            <a:r>
              <a:rPr lang="en-US" sz="3600" dirty="0" smtClean="0"/>
              <a:t>:</a:t>
            </a:r>
            <a:br>
              <a:rPr lang="en-US" sz="3600" dirty="0" smtClean="0"/>
            </a:br>
            <a:r>
              <a:rPr lang="en-US" sz="3600" dirty="0" smtClean="0"/>
              <a:t> Designing an Effective </a:t>
            </a:r>
            <a:r>
              <a:rPr lang="en-US" sz="3600" dirty="0"/>
              <a:t>Marketing Campaign</a:t>
            </a:r>
          </a:p>
        </p:txBody>
      </p:sp>
      <p:sp>
        <p:nvSpPr>
          <p:cNvPr id="3" name="Subtitle 2"/>
          <p:cNvSpPr>
            <a:spLocks noGrp="1"/>
          </p:cNvSpPr>
          <p:nvPr>
            <p:ph type="subTitle" idx="1"/>
          </p:nvPr>
        </p:nvSpPr>
        <p:spPr>
          <a:xfrm>
            <a:off x="1447800" y="4267200"/>
            <a:ext cx="6400800" cy="2209800"/>
          </a:xfrm>
        </p:spPr>
        <p:txBody>
          <a:bodyPr>
            <a:normAutofit lnSpcReduction="10000"/>
          </a:bodyPr>
          <a:lstStyle/>
          <a:p>
            <a:pPr algn="ctr"/>
            <a:r>
              <a:rPr lang="en-US" dirty="0"/>
              <a:t>Nicole Fiamingo, Cassandre Luberus, Samantha </a:t>
            </a:r>
            <a:r>
              <a:rPr lang="en-US" dirty="0" smtClean="0"/>
              <a:t>Stupak</a:t>
            </a:r>
            <a:br>
              <a:rPr lang="en-US" dirty="0" smtClean="0"/>
            </a:br>
            <a:r>
              <a:rPr lang="en-US" dirty="0" smtClean="0"/>
              <a:t/>
            </a:r>
            <a:br>
              <a:rPr lang="en-US" dirty="0" smtClean="0"/>
            </a:br>
            <a:r>
              <a:rPr lang="en-US" dirty="0" smtClean="0"/>
              <a:t/>
            </a:r>
            <a:br>
              <a:rPr lang="en-US" dirty="0" smtClean="0"/>
            </a:br>
            <a:endParaRPr lang="en-US" dirty="0" smtClean="0"/>
          </a:p>
          <a:p>
            <a:pPr algn="ctr"/>
            <a:r>
              <a:rPr lang="en-US" dirty="0" smtClean="0"/>
              <a:t>MBA 730- Marketing Research</a:t>
            </a:r>
          </a:p>
          <a:p>
            <a:pPr algn="ctr"/>
            <a:r>
              <a:rPr lang="en-US" dirty="0" smtClean="0"/>
              <a:t>April 28,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7467600" y="0"/>
            <a:ext cx="1676401" cy="6858000"/>
            <a:chOff x="7467600" y="0"/>
            <a:chExt cx="1676401" cy="6858000"/>
          </a:xfrm>
        </p:grpSpPr>
        <p:pic>
          <p:nvPicPr>
            <p:cNvPr id="1036"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037"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20" name="Group 19"/>
          <p:cNvGrpSpPr/>
          <p:nvPr/>
        </p:nvGrpSpPr>
        <p:grpSpPr>
          <a:xfrm>
            <a:off x="0" y="0"/>
            <a:ext cx="1905000" cy="6858000"/>
            <a:chOff x="7467600" y="0"/>
            <a:chExt cx="1676401" cy="6858000"/>
          </a:xfrm>
        </p:grpSpPr>
        <p:pic>
          <p:nvPicPr>
            <p:cNvPr id="21"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22"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aphicFrame>
        <p:nvGraphicFramePr>
          <p:cNvPr id="1038" name="Object 14"/>
          <p:cNvGraphicFramePr>
            <a:graphicFrameLocks noChangeAspect="1"/>
          </p:cNvGraphicFramePr>
          <p:nvPr/>
        </p:nvGraphicFramePr>
        <p:xfrm>
          <a:off x="2152650" y="76200"/>
          <a:ext cx="5010150" cy="2366418"/>
        </p:xfrm>
        <a:graphic>
          <a:graphicData uri="http://schemas.openxmlformats.org/presentationml/2006/ole">
            <p:oleObj spid="_x0000_s1042" name="Worksheet" r:id="rId5" imgW="5162619" imgH="2438310" progId="Excel.Sheet.12">
              <p:embed/>
            </p:oleObj>
          </a:graphicData>
        </a:graphic>
      </p:graphicFrame>
      <p:graphicFrame>
        <p:nvGraphicFramePr>
          <p:cNvPr id="1039" name="Object 15"/>
          <p:cNvGraphicFramePr>
            <a:graphicFrameLocks noChangeAspect="1"/>
          </p:cNvGraphicFramePr>
          <p:nvPr/>
        </p:nvGraphicFramePr>
        <p:xfrm>
          <a:off x="2076450" y="2514600"/>
          <a:ext cx="5162550" cy="4257675"/>
        </p:xfrm>
        <a:graphic>
          <a:graphicData uri="http://schemas.openxmlformats.org/presentationml/2006/ole">
            <p:oleObj spid="_x0000_s1043" name="Worksheet" r:id="rId6" imgW="5162619" imgH="4257662" progId="Excel.Sheet.12">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Objectives Results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a:t>Students find programs through search engines.</a:t>
            </a:r>
          </a:p>
          <a:p>
            <a:pPr>
              <a:buNone/>
            </a:pP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rot="5400000">
            <a:off x="4038600" y="-4038600"/>
            <a:ext cx="1066800" cy="9144000"/>
            <a:chOff x="7467600" y="0"/>
            <a:chExt cx="1676401" cy="6858000"/>
          </a:xfrm>
        </p:grpSpPr>
        <p:pic>
          <p:nvPicPr>
            <p:cNvPr id="5"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8" name="Group 7"/>
          <p:cNvGrpSpPr/>
          <p:nvPr/>
        </p:nvGrpSpPr>
        <p:grpSpPr>
          <a:xfrm rot="16200000">
            <a:off x="4038600" y="1752600"/>
            <a:ext cx="1066800" cy="9144000"/>
            <a:chOff x="7467600" y="0"/>
            <a:chExt cx="1676401" cy="6858000"/>
          </a:xfrm>
        </p:grpSpPr>
        <p:pic>
          <p:nvPicPr>
            <p:cNvPr id="9"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aphicFrame>
        <p:nvGraphicFramePr>
          <p:cNvPr id="38913" name="Object 1"/>
          <p:cNvGraphicFramePr>
            <a:graphicFrameLocks noChangeAspect="1"/>
          </p:cNvGraphicFramePr>
          <p:nvPr/>
        </p:nvGraphicFramePr>
        <p:xfrm>
          <a:off x="2438400" y="1219200"/>
          <a:ext cx="4311916" cy="1905000"/>
        </p:xfrm>
        <a:graphic>
          <a:graphicData uri="http://schemas.openxmlformats.org/presentationml/2006/ole">
            <p:oleObj spid="_x0000_s38917" name="Worksheet" r:id="rId5" imgW="3600471" imgH="1590719" progId="Excel.Sheet.12">
              <p:embed/>
            </p:oleObj>
          </a:graphicData>
        </a:graphic>
      </p:graphicFrame>
      <p:graphicFrame>
        <p:nvGraphicFramePr>
          <p:cNvPr id="38914" name="Object 2"/>
          <p:cNvGraphicFramePr>
            <a:graphicFrameLocks noChangeAspect="1"/>
          </p:cNvGraphicFramePr>
          <p:nvPr/>
        </p:nvGraphicFramePr>
        <p:xfrm>
          <a:off x="1371600" y="3257550"/>
          <a:ext cx="6696075" cy="2381250"/>
        </p:xfrm>
        <a:graphic>
          <a:graphicData uri="http://schemas.openxmlformats.org/presentationml/2006/ole">
            <p:oleObj spid="_x0000_s38918" name="Worksheet" r:id="rId6" imgW="6696153" imgH="2381354" progId="Excel.Sheet.12">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Objectives Results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p>
          <a:p>
            <a:pPr marL="457200" lvl="0" indent="-457200">
              <a:buFont typeface="+mj-lt"/>
              <a:buAutoNum type="arabicPeriod"/>
            </a:pPr>
            <a:r>
              <a:rPr lang="en-US" dirty="0" smtClean="0"/>
              <a:t>Students </a:t>
            </a:r>
            <a:r>
              <a:rPr lang="en-US" dirty="0"/>
              <a:t>choose programs based on price, location, and program outline. </a:t>
            </a:r>
          </a:p>
          <a:p>
            <a:pPr>
              <a:buNone/>
            </a:pP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5400000">
            <a:off x="4038600" y="-4038600"/>
            <a:ext cx="1066800" cy="9144000"/>
            <a:chOff x="7467600" y="0"/>
            <a:chExt cx="1676401" cy="6858000"/>
          </a:xfrm>
        </p:grpSpPr>
        <p:pic>
          <p:nvPicPr>
            <p:cNvPr id="3"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4"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5" name="Group 4"/>
          <p:cNvGrpSpPr/>
          <p:nvPr/>
        </p:nvGrpSpPr>
        <p:grpSpPr>
          <a:xfrm rot="5400000">
            <a:off x="4038600" y="1752600"/>
            <a:ext cx="1066800" cy="9144000"/>
            <a:chOff x="7467600" y="0"/>
            <a:chExt cx="1676401" cy="6858000"/>
          </a:xfrm>
        </p:grpSpPr>
        <p:pic>
          <p:nvPicPr>
            <p:cNvPr id="6"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7"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aphicFrame>
        <p:nvGraphicFramePr>
          <p:cNvPr id="60418" name="Object 2"/>
          <p:cNvGraphicFramePr>
            <a:graphicFrameLocks noChangeAspect="1"/>
          </p:cNvGraphicFramePr>
          <p:nvPr/>
        </p:nvGraphicFramePr>
        <p:xfrm>
          <a:off x="76200" y="1752600"/>
          <a:ext cx="8955290" cy="2971800"/>
        </p:xfrm>
        <a:graphic>
          <a:graphicData uri="http://schemas.openxmlformats.org/presentationml/2006/ole">
            <p:oleObj spid="_x0000_s60420" name="Worksheet" r:id="rId5" imgW="4276673" imgH="1419311" progId="Excel.Sheet.12">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Objectives Results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a:t>A student’s current employment status directly attributes to their desire to apply. </a:t>
            </a:r>
          </a:p>
          <a:p>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rot="5400000">
            <a:off x="3771900" y="-3771900"/>
            <a:ext cx="1600200" cy="9144000"/>
            <a:chOff x="7467600" y="0"/>
            <a:chExt cx="1676401" cy="6858000"/>
          </a:xfrm>
        </p:grpSpPr>
        <p:pic>
          <p:nvPicPr>
            <p:cNvPr id="5"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3" name="Group 7"/>
          <p:cNvGrpSpPr/>
          <p:nvPr/>
        </p:nvGrpSpPr>
        <p:grpSpPr>
          <a:xfrm rot="16200000">
            <a:off x="3848100" y="1562100"/>
            <a:ext cx="1447800" cy="9144000"/>
            <a:chOff x="7467600" y="0"/>
            <a:chExt cx="1676401" cy="6858000"/>
          </a:xfrm>
        </p:grpSpPr>
        <p:pic>
          <p:nvPicPr>
            <p:cNvPr id="9"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aphicFrame>
        <p:nvGraphicFramePr>
          <p:cNvPr id="53252" name="Object 4"/>
          <p:cNvGraphicFramePr>
            <a:graphicFrameLocks noChangeAspect="1"/>
          </p:cNvGraphicFramePr>
          <p:nvPr/>
        </p:nvGraphicFramePr>
        <p:xfrm>
          <a:off x="1676400" y="1647214"/>
          <a:ext cx="5775789" cy="1781786"/>
        </p:xfrm>
        <a:graphic>
          <a:graphicData uri="http://schemas.openxmlformats.org/presentationml/2006/ole">
            <p:oleObj spid="_x0000_s53256" name="Worksheet" r:id="rId5" imgW="5495996" imgH="1695453" progId="Excel.Sheet.12">
              <p:embed/>
            </p:oleObj>
          </a:graphicData>
        </a:graphic>
      </p:graphicFrame>
      <p:graphicFrame>
        <p:nvGraphicFramePr>
          <p:cNvPr id="53253" name="Object 5"/>
          <p:cNvGraphicFramePr>
            <a:graphicFrameLocks noChangeAspect="1"/>
          </p:cNvGraphicFramePr>
          <p:nvPr/>
        </p:nvGraphicFramePr>
        <p:xfrm>
          <a:off x="1676400" y="3526016"/>
          <a:ext cx="5813765" cy="1884184"/>
        </p:xfrm>
        <a:graphic>
          <a:graphicData uri="http://schemas.openxmlformats.org/presentationml/2006/ole">
            <p:oleObj spid="_x0000_s53257" name="Worksheet" r:id="rId6" imgW="5495996" imgH="1781292" progId="Excel.Sheet.12">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Objectives Results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a:t>A program’s website has the potential to deter students from applying.</a:t>
            </a:r>
          </a:p>
          <a:p>
            <a:pPr>
              <a:buNone/>
            </a:pP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rot="5400000">
            <a:off x="4076700" y="-4076700"/>
            <a:ext cx="990600" cy="9144000"/>
            <a:chOff x="7467600" y="0"/>
            <a:chExt cx="1676401" cy="6858000"/>
          </a:xfrm>
        </p:grpSpPr>
        <p:pic>
          <p:nvPicPr>
            <p:cNvPr id="5"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3" name="Group 7"/>
          <p:cNvGrpSpPr/>
          <p:nvPr/>
        </p:nvGrpSpPr>
        <p:grpSpPr>
          <a:xfrm rot="16200000">
            <a:off x="3619500" y="1333500"/>
            <a:ext cx="1905000" cy="9144000"/>
            <a:chOff x="7467600" y="0"/>
            <a:chExt cx="1676401" cy="6858000"/>
          </a:xfrm>
        </p:grpSpPr>
        <p:pic>
          <p:nvPicPr>
            <p:cNvPr id="9"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aphicFrame>
        <p:nvGraphicFramePr>
          <p:cNvPr id="54276" name="Object 4"/>
          <p:cNvGraphicFramePr>
            <a:graphicFrameLocks noChangeAspect="1"/>
          </p:cNvGraphicFramePr>
          <p:nvPr/>
        </p:nvGraphicFramePr>
        <p:xfrm>
          <a:off x="1371600" y="1219200"/>
          <a:ext cx="6563039" cy="1019175"/>
        </p:xfrm>
        <a:graphic>
          <a:graphicData uri="http://schemas.openxmlformats.org/presentationml/2006/ole">
            <p:oleObj spid="_x0000_s54282" name="Worksheet" r:id="rId5" imgW="5581567" imgH="866757" progId="Excel.Sheet.12">
              <p:embed/>
            </p:oleObj>
          </a:graphicData>
        </a:graphic>
      </p:graphicFrame>
      <p:graphicFrame>
        <p:nvGraphicFramePr>
          <p:cNvPr id="54277" name="Object 5"/>
          <p:cNvGraphicFramePr>
            <a:graphicFrameLocks noChangeAspect="1"/>
          </p:cNvGraphicFramePr>
          <p:nvPr/>
        </p:nvGraphicFramePr>
        <p:xfrm>
          <a:off x="1447800" y="2590800"/>
          <a:ext cx="6462963" cy="838200"/>
        </p:xfrm>
        <a:graphic>
          <a:graphicData uri="http://schemas.openxmlformats.org/presentationml/2006/ole">
            <p:oleObj spid="_x0000_s54283" name="Worksheet" r:id="rId6" imgW="5581567" imgH="723962" progId="Excel.Sheet.12">
              <p:embed/>
            </p:oleObj>
          </a:graphicData>
        </a:graphic>
      </p:graphicFrame>
      <p:graphicFrame>
        <p:nvGraphicFramePr>
          <p:cNvPr id="54278" name="Object 6"/>
          <p:cNvGraphicFramePr>
            <a:graphicFrameLocks noChangeAspect="1"/>
          </p:cNvGraphicFramePr>
          <p:nvPr/>
        </p:nvGraphicFramePr>
        <p:xfrm>
          <a:off x="1524000" y="3778110"/>
          <a:ext cx="6248400" cy="1012966"/>
        </p:xfrm>
        <a:graphic>
          <a:graphicData uri="http://schemas.openxmlformats.org/presentationml/2006/ole">
            <p:oleObj spid="_x0000_s54284" name="Worksheet" r:id="rId7" imgW="5581567" imgH="904817" progId="Excel.Sheet.12">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a:t>
            </a:r>
            <a:r>
              <a:rPr lang="en-US" sz="4400" smtClean="0"/>
              <a:t>Objectives Results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smtClean="0"/>
              <a:t> </a:t>
            </a:r>
            <a:endParaRPr lang="en-US" dirty="0"/>
          </a:p>
          <a:p>
            <a:pPr marL="457200" lvl="0" indent="-457200">
              <a:buFont typeface="+mj-lt"/>
              <a:buAutoNum type="arabicPeriod"/>
            </a:pPr>
            <a:r>
              <a:rPr lang="en-US" dirty="0"/>
              <a:t>Those seeking a MBA program no longer fit in a typical demographical box.</a:t>
            </a:r>
          </a:p>
          <a:p>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Background</a:t>
            </a:r>
            <a:endParaRPr lang="en-US" sz="4400" dirty="0"/>
          </a:p>
        </p:txBody>
      </p:sp>
      <p:sp>
        <p:nvSpPr>
          <p:cNvPr id="3" name="Content Placeholder 2"/>
          <p:cNvSpPr>
            <a:spLocks noGrp="1"/>
          </p:cNvSpPr>
          <p:nvPr>
            <p:ph idx="1"/>
          </p:nvPr>
        </p:nvSpPr>
        <p:spPr>
          <a:xfrm>
            <a:off x="251520" y="1371600"/>
            <a:ext cx="8640960" cy="4525963"/>
          </a:xfrm>
        </p:spPr>
        <p:txBody>
          <a:bodyPr>
            <a:noAutofit/>
          </a:bodyPr>
          <a:lstStyle/>
          <a:p>
            <a:r>
              <a:rPr lang="en-US" dirty="0" smtClean="0">
                <a:latin typeface="Times New Roman" pitchFamily="18" charset="0"/>
                <a:cs typeface="Times New Roman" pitchFamily="18" charset="0"/>
              </a:rPr>
              <a:t>Current Industry Trend: One Year MBA Program Length</a:t>
            </a:r>
          </a:p>
          <a:p>
            <a:pPr lvl="1"/>
            <a:r>
              <a:rPr lang="en-US" sz="2000" dirty="0" smtClean="0">
                <a:latin typeface="Times New Roman" pitchFamily="18" charset="0"/>
                <a:cs typeface="Times New Roman" pitchFamily="18" charset="0"/>
              </a:rPr>
              <a:t>Current Economic  State</a:t>
            </a:r>
          </a:p>
          <a:p>
            <a:r>
              <a:rPr lang="en-US" dirty="0" smtClean="0">
                <a:latin typeface="Times New Roman" pitchFamily="18" charset="0"/>
                <a:cs typeface="Times New Roman" pitchFamily="18" charset="0"/>
              </a:rPr>
              <a:t>History of La Salle MBA Programs</a:t>
            </a:r>
          </a:p>
          <a:p>
            <a:pPr lvl="1"/>
            <a:r>
              <a:rPr lang="en-US" sz="2000" dirty="0" smtClean="0">
                <a:latin typeface="Times New Roman" pitchFamily="18" charset="0"/>
                <a:cs typeface="Times New Roman" pitchFamily="18" charset="0"/>
              </a:rPr>
              <a:t>Part-Time</a:t>
            </a:r>
          </a:p>
          <a:p>
            <a:pPr lvl="1"/>
            <a:r>
              <a:rPr lang="en-US" sz="2000" dirty="0" smtClean="0">
                <a:latin typeface="Times New Roman" pitchFamily="18" charset="0"/>
                <a:cs typeface="Times New Roman" pitchFamily="18" charset="0"/>
              </a:rPr>
              <a:t>Full-Time</a:t>
            </a:r>
          </a:p>
          <a:p>
            <a:pPr lvl="1"/>
            <a:r>
              <a:rPr lang="en-US" sz="2000" dirty="0" smtClean="0">
                <a:latin typeface="Times New Roman" pitchFamily="18" charset="0"/>
                <a:cs typeface="Times New Roman" pitchFamily="18" charset="0"/>
              </a:rPr>
              <a:t>One Year</a:t>
            </a:r>
          </a:p>
          <a:p>
            <a:pPr lvl="1"/>
            <a:r>
              <a:rPr lang="en-US" sz="2000" dirty="0" smtClean="0">
                <a:latin typeface="Times New Roman" pitchFamily="18" charset="0"/>
                <a:cs typeface="Times New Roman" pitchFamily="18" charset="0"/>
              </a:rPr>
              <a:t>Saturday MBA</a:t>
            </a:r>
          </a:p>
          <a:p>
            <a:r>
              <a:rPr lang="en-US" dirty="0" smtClean="0">
                <a:latin typeface="Times New Roman" pitchFamily="18" charset="0"/>
                <a:cs typeface="Times New Roman" pitchFamily="18" charset="0"/>
              </a:rPr>
              <a:t>Typical Advertising Campaign</a:t>
            </a:r>
          </a:p>
          <a:p>
            <a:r>
              <a:rPr lang="en-US" dirty="0" smtClean="0">
                <a:latin typeface="Times New Roman" pitchFamily="18" charset="0"/>
                <a:cs typeface="Times New Roman" pitchFamily="18" charset="0"/>
              </a:rPr>
              <a:t>Major Competitors</a:t>
            </a:r>
          </a:p>
          <a:p>
            <a:pPr lvl="1"/>
            <a:r>
              <a:rPr lang="en-US" sz="2000" dirty="0" smtClean="0">
                <a:latin typeface="Times New Roman" pitchFamily="18" charset="0"/>
                <a:cs typeface="Times New Roman" pitchFamily="18" charset="0"/>
              </a:rPr>
              <a:t>Drexel University, Temple University, St. Joseph’s University, Villanova University, &amp; Penn State University</a:t>
            </a:r>
          </a:p>
          <a:p>
            <a:endParaRPr lang="en-US" dirty="0">
              <a:latin typeface="Times New Roman" pitchFamily="18" charset="0"/>
              <a:cs typeface="Times New Roman" pitchFamily="18" charset="0"/>
            </a:endParaRPr>
          </a:p>
        </p:txBody>
      </p:sp>
      <p:cxnSp>
        <p:nvCxnSpPr>
          <p:cNvPr id="5" name="Straight Connector 4"/>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247096"/>
            <a:ext cx="4038600" cy="3232170"/>
          </a:xfrm>
          <a:prstGeom prst="rect">
            <a:avLst/>
          </a:prstGeom>
          <a:noFill/>
          <a:ln>
            <a:noFill/>
          </a:ln>
        </p:spPr>
      </p:pic>
      <p:pic>
        <p:nvPicPr>
          <p:cNvPr id="7" name="Content Placeholder 6"/>
          <p:cNvPicPr>
            <a:picLocks noGrp="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48200" y="2247096"/>
            <a:ext cx="4038600" cy="3232170"/>
          </a:xfrm>
          <a:prstGeom prst="rect">
            <a:avLst/>
          </a:prstGeom>
          <a:noFill/>
          <a:ln>
            <a:noFill/>
          </a:ln>
        </p:spPr>
      </p:pic>
      <p:grpSp>
        <p:nvGrpSpPr>
          <p:cNvPr id="8" name="Group 3"/>
          <p:cNvGrpSpPr/>
          <p:nvPr/>
        </p:nvGrpSpPr>
        <p:grpSpPr>
          <a:xfrm rot="5400000">
            <a:off x="4076700" y="-4076700"/>
            <a:ext cx="990600" cy="9144000"/>
            <a:chOff x="7467600" y="0"/>
            <a:chExt cx="1676401" cy="6858000"/>
          </a:xfrm>
        </p:grpSpPr>
        <p:pic>
          <p:nvPicPr>
            <p:cNvPr id="9"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10"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11" name="Group 3"/>
          <p:cNvGrpSpPr/>
          <p:nvPr/>
        </p:nvGrpSpPr>
        <p:grpSpPr>
          <a:xfrm rot="5400000">
            <a:off x="4076700" y="1790700"/>
            <a:ext cx="990600" cy="9144000"/>
            <a:chOff x="7467600" y="0"/>
            <a:chExt cx="1676401" cy="6858000"/>
          </a:xfrm>
        </p:grpSpPr>
        <p:pic>
          <p:nvPicPr>
            <p:cNvPr id="12"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13"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247096"/>
            <a:ext cx="4038600" cy="3232170"/>
          </a:xfrm>
          <a:prstGeom prst="rect">
            <a:avLst/>
          </a:prstGeom>
          <a:noFill/>
          <a:ln>
            <a:noFill/>
          </a:ln>
        </p:spPr>
      </p:pic>
      <p:pic>
        <p:nvPicPr>
          <p:cNvPr id="6" name="Content Placeholder 5"/>
          <p:cNvPicPr>
            <a:picLocks noGrp="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48200" y="2247096"/>
            <a:ext cx="4038600" cy="3232170"/>
          </a:xfrm>
          <a:prstGeom prst="rect">
            <a:avLst/>
          </a:prstGeom>
          <a:noFill/>
          <a:ln>
            <a:noFill/>
          </a:ln>
        </p:spPr>
      </p:pic>
      <p:grpSp>
        <p:nvGrpSpPr>
          <p:cNvPr id="7" name="Group 3"/>
          <p:cNvGrpSpPr/>
          <p:nvPr/>
        </p:nvGrpSpPr>
        <p:grpSpPr>
          <a:xfrm rot="5400000">
            <a:off x="4076700" y="-4076700"/>
            <a:ext cx="990600" cy="9144000"/>
            <a:chOff x="7467600" y="0"/>
            <a:chExt cx="1676401" cy="6858000"/>
          </a:xfrm>
        </p:grpSpPr>
        <p:pic>
          <p:nvPicPr>
            <p:cNvPr id="8"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9"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10" name="Group 3"/>
          <p:cNvGrpSpPr/>
          <p:nvPr/>
        </p:nvGrpSpPr>
        <p:grpSpPr>
          <a:xfrm rot="5400000">
            <a:off x="4076700" y="1866900"/>
            <a:ext cx="990600" cy="9144000"/>
            <a:chOff x="7467600" y="0"/>
            <a:chExt cx="1676401" cy="6858000"/>
          </a:xfrm>
        </p:grpSpPr>
        <p:pic>
          <p:nvPicPr>
            <p:cNvPr id="11"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12"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1066800"/>
            <a:ext cx="6781800" cy="4724400"/>
          </a:xfrm>
          <a:prstGeom prst="rect">
            <a:avLst/>
          </a:prstGeom>
          <a:noFill/>
          <a:ln>
            <a:noFill/>
          </a:ln>
        </p:spPr>
      </p:pic>
      <p:grpSp>
        <p:nvGrpSpPr>
          <p:cNvPr id="6" name="Group 3"/>
          <p:cNvGrpSpPr/>
          <p:nvPr/>
        </p:nvGrpSpPr>
        <p:grpSpPr>
          <a:xfrm rot="5400000">
            <a:off x="4076700" y="-4076700"/>
            <a:ext cx="990600" cy="9144000"/>
            <a:chOff x="7467600" y="0"/>
            <a:chExt cx="1676401" cy="6858000"/>
          </a:xfrm>
        </p:grpSpPr>
        <p:pic>
          <p:nvPicPr>
            <p:cNvPr id="7"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8"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9" name="Group 3"/>
          <p:cNvGrpSpPr/>
          <p:nvPr/>
        </p:nvGrpSpPr>
        <p:grpSpPr>
          <a:xfrm rot="5400000">
            <a:off x="4076700" y="1790700"/>
            <a:ext cx="990600" cy="9144000"/>
            <a:chOff x="7467600" y="0"/>
            <a:chExt cx="1676401" cy="6858000"/>
          </a:xfrm>
        </p:grpSpPr>
        <p:pic>
          <p:nvPicPr>
            <p:cNvPr id="10"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1"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247096"/>
            <a:ext cx="4038600" cy="3232170"/>
          </a:xfrm>
          <a:prstGeom prst="rect">
            <a:avLst/>
          </a:prstGeom>
          <a:noFill/>
          <a:ln>
            <a:noFill/>
          </a:ln>
        </p:spPr>
      </p:pic>
      <p:pic>
        <p:nvPicPr>
          <p:cNvPr id="6" name="Content Placeholder 5"/>
          <p:cNvPicPr>
            <a:picLocks noGrp="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48200" y="2247096"/>
            <a:ext cx="4038600" cy="3232170"/>
          </a:xfrm>
          <a:prstGeom prst="rect">
            <a:avLst/>
          </a:prstGeom>
          <a:noFill/>
          <a:ln>
            <a:noFill/>
          </a:ln>
        </p:spPr>
      </p:pic>
      <p:grpSp>
        <p:nvGrpSpPr>
          <p:cNvPr id="7" name="Group 3"/>
          <p:cNvGrpSpPr/>
          <p:nvPr/>
        </p:nvGrpSpPr>
        <p:grpSpPr>
          <a:xfrm rot="5400000">
            <a:off x="4076700" y="-4076700"/>
            <a:ext cx="990600" cy="9144000"/>
            <a:chOff x="7467600" y="0"/>
            <a:chExt cx="1676401" cy="6858000"/>
          </a:xfrm>
        </p:grpSpPr>
        <p:pic>
          <p:nvPicPr>
            <p:cNvPr id="8"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9"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10" name="Group 3"/>
          <p:cNvGrpSpPr/>
          <p:nvPr/>
        </p:nvGrpSpPr>
        <p:grpSpPr>
          <a:xfrm rot="5400000">
            <a:off x="4076700" y="1790700"/>
            <a:ext cx="990600" cy="9144000"/>
            <a:chOff x="7467600" y="0"/>
            <a:chExt cx="1676401" cy="6858000"/>
          </a:xfrm>
        </p:grpSpPr>
        <p:pic>
          <p:nvPicPr>
            <p:cNvPr id="11"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12"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247096"/>
            <a:ext cx="4038600" cy="3232170"/>
          </a:xfrm>
          <a:prstGeom prst="rect">
            <a:avLst/>
          </a:prstGeom>
          <a:noFill/>
          <a:ln>
            <a:noFill/>
          </a:ln>
        </p:spPr>
      </p:pic>
      <p:pic>
        <p:nvPicPr>
          <p:cNvPr id="6" name="Content Placeholder 5"/>
          <p:cNvPicPr>
            <a:picLocks noGrp="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48200" y="2247096"/>
            <a:ext cx="4038600" cy="3232170"/>
          </a:xfrm>
          <a:prstGeom prst="rect">
            <a:avLst/>
          </a:prstGeom>
          <a:noFill/>
          <a:ln>
            <a:noFill/>
          </a:ln>
        </p:spPr>
      </p:pic>
      <p:grpSp>
        <p:nvGrpSpPr>
          <p:cNvPr id="7" name="Group 3"/>
          <p:cNvGrpSpPr/>
          <p:nvPr/>
        </p:nvGrpSpPr>
        <p:grpSpPr>
          <a:xfrm rot="5400000">
            <a:off x="4076700" y="-4076700"/>
            <a:ext cx="990600" cy="9144000"/>
            <a:chOff x="7467600" y="0"/>
            <a:chExt cx="1676401" cy="6858000"/>
          </a:xfrm>
        </p:grpSpPr>
        <p:pic>
          <p:nvPicPr>
            <p:cNvPr id="8"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9"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10" name="Group 3"/>
          <p:cNvGrpSpPr/>
          <p:nvPr/>
        </p:nvGrpSpPr>
        <p:grpSpPr>
          <a:xfrm rot="5400000">
            <a:off x="4076700" y="1790700"/>
            <a:ext cx="990600" cy="9144000"/>
            <a:chOff x="7467600" y="0"/>
            <a:chExt cx="1676401" cy="6858000"/>
          </a:xfrm>
        </p:grpSpPr>
        <p:pic>
          <p:nvPicPr>
            <p:cNvPr id="11" name="Picture 12"/>
            <p:cNvPicPr>
              <a:picLocks noChangeAspect="1" noChangeArrowheads="1"/>
            </p:cNvPicPr>
            <p:nvPr/>
          </p:nvPicPr>
          <p:blipFill>
            <a:blip r:embed="rId4" cstate="print"/>
            <a:srcRect/>
            <a:stretch>
              <a:fillRect/>
            </a:stretch>
          </p:blipFill>
          <p:spPr bwMode="auto">
            <a:xfrm>
              <a:off x="7467601" y="1661157"/>
              <a:ext cx="1676400" cy="5196843"/>
            </a:xfrm>
            <a:prstGeom prst="rect">
              <a:avLst/>
            </a:prstGeom>
            <a:noFill/>
            <a:ln w="9525">
              <a:noFill/>
              <a:miter lim="800000"/>
              <a:headEnd/>
              <a:tailEnd/>
            </a:ln>
          </p:spPr>
        </p:pic>
        <p:pic>
          <p:nvPicPr>
            <p:cNvPr id="12" name="Picture 13"/>
            <p:cNvPicPr>
              <a:picLocks noChangeAspect="1" noChangeArrowheads="1"/>
            </p:cNvPicPr>
            <p:nvPr/>
          </p:nvPicPr>
          <p:blipFill>
            <a:blip r:embed="rId5"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1371600"/>
            <a:ext cx="6400800" cy="4382304"/>
          </a:xfrm>
          <a:prstGeom prst="rect">
            <a:avLst/>
          </a:prstGeom>
          <a:noFill/>
          <a:ln>
            <a:noFill/>
          </a:ln>
        </p:spPr>
      </p:pic>
      <p:grpSp>
        <p:nvGrpSpPr>
          <p:cNvPr id="6" name="Group 3"/>
          <p:cNvGrpSpPr/>
          <p:nvPr/>
        </p:nvGrpSpPr>
        <p:grpSpPr>
          <a:xfrm rot="5400000">
            <a:off x="4076700" y="-4076700"/>
            <a:ext cx="990600" cy="9144000"/>
            <a:chOff x="7467600" y="0"/>
            <a:chExt cx="1676401" cy="6858000"/>
          </a:xfrm>
        </p:grpSpPr>
        <p:pic>
          <p:nvPicPr>
            <p:cNvPr id="7"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8"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grpSp>
        <p:nvGrpSpPr>
          <p:cNvPr id="9" name="Group 3"/>
          <p:cNvGrpSpPr/>
          <p:nvPr/>
        </p:nvGrpSpPr>
        <p:grpSpPr>
          <a:xfrm rot="5400000">
            <a:off x="4076700" y="1790700"/>
            <a:ext cx="990600" cy="9144000"/>
            <a:chOff x="7467600" y="0"/>
            <a:chExt cx="1676401" cy="6858000"/>
          </a:xfrm>
        </p:grpSpPr>
        <p:pic>
          <p:nvPicPr>
            <p:cNvPr id="10" name="Picture 12"/>
            <p:cNvPicPr>
              <a:picLocks noChangeAspect="1" noChangeArrowheads="1"/>
            </p:cNvPicPr>
            <p:nvPr/>
          </p:nvPicPr>
          <p:blipFill>
            <a:blip r:embed="rId3" cstate="print"/>
            <a:srcRect/>
            <a:stretch>
              <a:fillRect/>
            </a:stretch>
          </p:blipFill>
          <p:spPr bwMode="auto">
            <a:xfrm>
              <a:off x="7467601" y="1661157"/>
              <a:ext cx="1676400" cy="5196843"/>
            </a:xfrm>
            <a:prstGeom prst="rect">
              <a:avLst/>
            </a:prstGeom>
            <a:noFill/>
            <a:ln w="9525">
              <a:noFill/>
              <a:miter lim="800000"/>
              <a:headEnd/>
              <a:tailEnd/>
            </a:ln>
          </p:spPr>
        </p:pic>
        <p:pic>
          <p:nvPicPr>
            <p:cNvPr id="11" name="Picture 13"/>
            <p:cNvPicPr>
              <a:picLocks noChangeAspect="1" noChangeArrowheads="1"/>
            </p:cNvPicPr>
            <p:nvPr/>
          </p:nvPicPr>
          <p:blipFill>
            <a:blip r:embed="rId4" cstate="print"/>
            <a:srcRect/>
            <a:stretch>
              <a:fillRect/>
            </a:stretch>
          </p:blipFill>
          <p:spPr bwMode="auto">
            <a:xfrm rot="5400000">
              <a:off x="6731619" y="735981"/>
              <a:ext cx="3148361" cy="1676400"/>
            </a:xfrm>
            <a:prstGeom prst="rect">
              <a:avLst/>
            </a:prstGeom>
            <a:noFill/>
            <a:ln w="9525">
              <a:noFill/>
              <a:miter lim="800000"/>
              <a:headEnd/>
              <a:tailEnd/>
            </a:ln>
          </p:spPr>
        </p:pic>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Managerial Recommendations</a:t>
            </a:r>
            <a:endParaRPr lang="en-US" sz="4400" dirty="0"/>
          </a:p>
        </p:txBody>
      </p:sp>
      <p:sp>
        <p:nvSpPr>
          <p:cNvPr id="3" name="Content Placeholder 2"/>
          <p:cNvSpPr>
            <a:spLocks noGrp="1"/>
          </p:cNvSpPr>
          <p:nvPr>
            <p:ph idx="1"/>
          </p:nvPr>
        </p:nvSpPr>
        <p:spPr/>
        <p:txBody>
          <a:bodyPr>
            <a:normAutofit lnSpcReduction="10000"/>
          </a:bodyPr>
          <a:lstStyle/>
          <a:p>
            <a:r>
              <a:rPr lang="en-US" dirty="0" smtClean="0"/>
              <a:t>Spend less time and money on direct mailings and more on website banners and radio promotions</a:t>
            </a:r>
          </a:p>
          <a:p>
            <a:r>
              <a:rPr lang="en-US" dirty="0" smtClean="0"/>
              <a:t>Revamp La Salle University and the School of Business website</a:t>
            </a:r>
          </a:p>
          <a:p>
            <a:r>
              <a:rPr lang="en-US" dirty="0" smtClean="0"/>
              <a:t>Use better branding campaigns:</a:t>
            </a:r>
          </a:p>
          <a:p>
            <a:pPr lvl="1"/>
            <a:r>
              <a:rPr lang="en-US" dirty="0" smtClean="0"/>
              <a:t>Word of mouth</a:t>
            </a:r>
          </a:p>
          <a:p>
            <a:pPr lvl="2"/>
            <a:r>
              <a:rPr lang="en-US" dirty="0" smtClean="0"/>
              <a:t>“Go Ahead, Tell a Friend”</a:t>
            </a:r>
          </a:p>
          <a:p>
            <a:pPr lvl="1"/>
            <a:r>
              <a:rPr lang="en-US" dirty="0" smtClean="0"/>
              <a:t>“La Salle Endorsed”</a:t>
            </a:r>
          </a:p>
          <a:p>
            <a:pPr lvl="1"/>
            <a:r>
              <a:rPr lang="en-US" dirty="0" smtClean="0"/>
              <a:t>Search Engine Marketing</a:t>
            </a:r>
          </a:p>
          <a:p>
            <a:r>
              <a:rPr lang="en-US" dirty="0" smtClean="0"/>
              <a:t>Promote the future growth possibilities that a MBA will present</a:t>
            </a:r>
          </a:p>
          <a:p>
            <a:r>
              <a:rPr lang="en-US" dirty="0" smtClean="0"/>
              <a:t>Continue to promote price and location</a:t>
            </a:r>
          </a:p>
          <a:p>
            <a:r>
              <a:rPr lang="en-US" dirty="0" smtClean="0"/>
              <a:t>Do extensive research on the demographics desired </a:t>
            </a:r>
            <a:r>
              <a:rPr lang="en-US" smtClean="0"/>
              <a:t>of future </a:t>
            </a:r>
            <a:r>
              <a:rPr lang="en-US" dirty="0" smtClean="0"/>
              <a:t>applicants </a:t>
            </a: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0"/>
            <a:ext cx="8991600" cy="6126163"/>
          </a:xfrm>
        </p:spPr>
        <p:txBody>
          <a:bodyPr>
            <a:noAutofit/>
          </a:bodyPr>
          <a:lstStyle/>
          <a:p>
            <a:pPr>
              <a:buNone/>
            </a:pPr>
            <a:r>
              <a:rPr lang="en-US" sz="1500" dirty="0" smtClean="0"/>
              <a:t>	Dear Students,</a:t>
            </a:r>
          </a:p>
          <a:p>
            <a:pPr>
              <a:buNone/>
            </a:pPr>
            <a:r>
              <a:rPr lang="en-US" sz="1500" dirty="0" smtClean="0"/>
              <a:t>	As graduation approaches, take some time to consider extending your education for 12 to 24 months to earn an MBA in one of La Salle University’s AACSB-accredited, internationally recognized programs. The programs are designed for recent graduates with limited work experience. Partial scholarships are available for U.S. and international students.</a:t>
            </a:r>
          </a:p>
          <a:p>
            <a:pPr>
              <a:buNone/>
            </a:pPr>
            <a:r>
              <a:rPr lang="en-US" sz="1500" dirty="0" smtClean="0"/>
              <a:t>	Information on the two programs follows:</a:t>
            </a:r>
          </a:p>
          <a:p>
            <a:pPr>
              <a:buNone/>
            </a:pPr>
            <a:r>
              <a:rPr lang="en-US" sz="1500" dirty="0" smtClean="0"/>
              <a:t>	One-Year MBA Program: This program is designed for students from all undergraduate majors to earn an MBA in one year. The program has three tracks: Investment Analysis, Managerial Finance, which also accommodates undergraduate accounting majors seeking to complete their 150-hour CPA requirement, and Marketing. The curriculum also offers students the opportunity to participate in faculty-led travel study.</a:t>
            </a:r>
          </a:p>
          <a:p>
            <a:pPr>
              <a:buNone/>
            </a:pPr>
            <a:r>
              <a:rPr lang="en-US" sz="1500" dirty="0" smtClean="0"/>
              <a:t> 	Full-time MBA Program: This program is also designed for students from all undergraduate majors. Students in the program can begin classes in fall, spring and summer. Students complete this program in 12 to 24 months. It offers majors in accounting, finance, management, marketing, international business, and MIS. Students have the opportunity to study abroad for a full semester in this program or to participate in faculty-led travel study.</a:t>
            </a:r>
          </a:p>
          <a:p>
            <a:pPr>
              <a:buNone/>
            </a:pPr>
            <a:r>
              <a:rPr lang="en-US" sz="1500" dirty="0" smtClean="0"/>
              <a:t>	For more information on how to make your future brighter, visit our Web site at </a:t>
            </a:r>
            <a:r>
              <a:rPr lang="en-US" sz="1500" dirty="0" smtClean="0">
                <a:hlinkClick r:id="rId2"/>
              </a:rPr>
              <a:t>www.lasalle.edu/mba&lt;http://eliteonlinetracking.com</a:t>
            </a:r>
            <a:r>
              <a:rPr lang="en-US" sz="1500" smtClean="0">
                <a:hlinkClick r:id="rId2"/>
              </a:rPr>
              <a:t>/.1p8k</a:t>
            </a:r>
            <a:endParaRPr lang="en-US" sz="1500" dirty="0" smtClean="0"/>
          </a:p>
          <a:p>
            <a:pPr>
              <a:buNone/>
            </a:pPr>
            <a:r>
              <a:rPr lang="en-US" sz="1500" dirty="0" smtClean="0"/>
              <a:t/>
            </a:r>
            <a:br>
              <a:rPr lang="en-US" sz="1500" dirty="0" smtClean="0"/>
            </a:br>
            <a:r>
              <a:rPr lang="en-US" sz="1500" dirty="0" smtClean="0"/>
              <a:t>LA SALLE UNIVERSITY</a:t>
            </a:r>
            <a:br>
              <a:rPr lang="en-US" sz="1500" dirty="0" smtClean="0"/>
            </a:br>
            <a:r>
              <a:rPr lang="en-US" sz="1500" dirty="0" smtClean="0"/>
              <a:t>GRADUATE PROGRAMS</a:t>
            </a:r>
            <a:br>
              <a:rPr lang="en-US" sz="1500" dirty="0" smtClean="0"/>
            </a:br>
            <a:r>
              <a:rPr lang="en-US" sz="1500" dirty="0" smtClean="0"/>
              <a:t>1900 West Olney Avenue</a:t>
            </a:r>
            <a:br>
              <a:rPr lang="en-US" sz="1500" dirty="0" smtClean="0"/>
            </a:br>
            <a:r>
              <a:rPr lang="en-US" sz="1500" dirty="0" smtClean="0"/>
              <a:t>Philadelphia, Pennsylvania 19141-1199 USA</a:t>
            </a:r>
            <a:br>
              <a:rPr lang="en-US" sz="1500" dirty="0" smtClean="0"/>
            </a:br>
            <a:endParaRPr lang="en-US" sz="15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Purpose</a:t>
            </a:r>
            <a:endParaRPr lang="en-US" sz="4400" dirty="0"/>
          </a:p>
        </p:txBody>
      </p:sp>
      <p:sp>
        <p:nvSpPr>
          <p:cNvPr id="3" name="Content Placeholder 2"/>
          <p:cNvSpPr>
            <a:spLocks noGrp="1"/>
          </p:cNvSpPr>
          <p:nvPr>
            <p:ph idx="1"/>
          </p:nvPr>
        </p:nvSpPr>
        <p:spPr/>
        <p:txBody>
          <a:bodyPr>
            <a:normAutofit/>
          </a:bodyPr>
          <a:lstStyle/>
          <a:p>
            <a:r>
              <a:rPr lang="en-US" dirty="0" smtClean="0"/>
              <a:t>Past Marketing Efforts</a:t>
            </a:r>
          </a:p>
          <a:p>
            <a:pPr lvl="1"/>
            <a:r>
              <a:rPr lang="en-US" sz="2000" dirty="0" smtClean="0"/>
              <a:t>Direct Mailing</a:t>
            </a:r>
          </a:p>
          <a:p>
            <a:r>
              <a:rPr lang="en-US" dirty="0" smtClean="0"/>
              <a:t>Target Market</a:t>
            </a:r>
          </a:p>
          <a:p>
            <a:pPr lvl="1"/>
            <a:r>
              <a:rPr lang="en-US" sz="2000" dirty="0" smtClean="0"/>
              <a:t>Recent Business College graduates </a:t>
            </a:r>
          </a:p>
          <a:p>
            <a:r>
              <a:rPr lang="en-US" dirty="0" smtClean="0"/>
              <a:t>Rate of success?</a:t>
            </a: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Problem Definition</a:t>
            </a:r>
            <a:endParaRPr lang="en-US" sz="4400" dirty="0"/>
          </a:p>
        </p:txBody>
      </p:sp>
      <p:sp>
        <p:nvSpPr>
          <p:cNvPr id="3" name="Content Placeholder 2"/>
          <p:cNvSpPr>
            <a:spLocks noGrp="1"/>
          </p:cNvSpPr>
          <p:nvPr>
            <p:ph idx="1"/>
          </p:nvPr>
        </p:nvSpPr>
        <p:spPr/>
        <p:txBody>
          <a:bodyPr>
            <a:normAutofit/>
          </a:bodyPr>
          <a:lstStyle/>
          <a:p>
            <a:pPr lvl="0"/>
            <a:r>
              <a:rPr lang="en-US" dirty="0"/>
              <a:t>The marketing campaign was not able to achieve the level of response that was originally anticipated.  </a:t>
            </a:r>
            <a:endParaRPr lang="en-US" dirty="0" smtClean="0"/>
          </a:p>
          <a:p>
            <a:r>
              <a:rPr lang="en-US" dirty="0"/>
              <a:t>The marketing campaign did seek an optimal target market.  </a:t>
            </a:r>
          </a:p>
          <a:p>
            <a:pPr lvl="0"/>
            <a:endParaRPr lang="en-US" dirty="0"/>
          </a:p>
          <a:p>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Research Objectives</a:t>
            </a: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a:t>Students respond better to electronic media versus direct mailings. </a:t>
            </a:r>
          </a:p>
          <a:p>
            <a:pPr marL="457200" lvl="0" indent="-457200">
              <a:buFont typeface="+mj-lt"/>
              <a:buAutoNum type="arabicPeriod"/>
            </a:pPr>
            <a:r>
              <a:rPr lang="en-US" dirty="0"/>
              <a:t>Students find programs through search engines.</a:t>
            </a:r>
          </a:p>
          <a:p>
            <a:pPr marL="457200" lvl="0" indent="-457200">
              <a:buFont typeface="+mj-lt"/>
              <a:buAutoNum type="arabicPeriod"/>
            </a:pPr>
            <a:r>
              <a:rPr lang="en-US" dirty="0"/>
              <a:t>Students choose programs based on price, location, and program outline. </a:t>
            </a:r>
          </a:p>
          <a:p>
            <a:pPr marL="457200" lvl="0" indent="-457200">
              <a:buFont typeface="+mj-lt"/>
              <a:buAutoNum type="arabicPeriod"/>
            </a:pPr>
            <a:r>
              <a:rPr lang="en-US" dirty="0"/>
              <a:t>A student’s current employment status directly attributes to their desire to apply. </a:t>
            </a:r>
          </a:p>
          <a:p>
            <a:pPr marL="457200" lvl="0" indent="-457200">
              <a:buFont typeface="+mj-lt"/>
              <a:buAutoNum type="arabicPeriod"/>
            </a:pPr>
            <a:r>
              <a:rPr lang="en-US" dirty="0"/>
              <a:t>A program’s website has the potential to deter students from applying.</a:t>
            </a:r>
          </a:p>
          <a:p>
            <a:pPr marL="457200" lvl="0" indent="-457200">
              <a:buFont typeface="+mj-lt"/>
              <a:buAutoNum type="arabicPeriod"/>
            </a:pPr>
            <a:r>
              <a:rPr lang="en-US" dirty="0"/>
              <a:t>Those seeking a MBA program no longer fit in a typical demographical box.</a:t>
            </a:r>
          </a:p>
          <a:p>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Information Needs</a:t>
            </a:r>
            <a:endParaRPr lang="en-US" sz="4400" dirty="0"/>
          </a:p>
        </p:txBody>
      </p:sp>
      <p:sp>
        <p:nvSpPr>
          <p:cNvPr id="3" name="Content Placeholder 2"/>
          <p:cNvSpPr>
            <a:spLocks noGrp="1"/>
          </p:cNvSpPr>
          <p:nvPr>
            <p:ph idx="1"/>
          </p:nvPr>
        </p:nvSpPr>
        <p:spPr/>
        <p:txBody>
          <a:bodyPr/>
          <a:lstStyle/>
          <a:p>
            <a:pPr lvl="0"/>
            <a:r>
              <a:rPr lang="en-US" dirty="0"/>
              <a:t>Demographic information of current students</a:t>
            </a:r>
          </a:p>
          <a:p>
            <a:pPr lvl="0"/>
            <a:r>
              <a:rPr lang="en-US" dirty="0"/>
              <a:t>Career status of current students</a:t>
            </a:r>
          </a:p>
          <a:p>
            <a:pPr lvl="0"/>
            <a:r>
              <a:rPr lang="en-US" dirty="0"/>
              <a:t>Preferred search methods for MBA programs</a:t>
            </a:r>
          </a:p>
          <a:p>
            <a:pPr lvl="0"/>
            <a:r>
              <a:rPr lang="en-US" dirty="0"/>
              <a:t>Number of MBA programs applied to</a:t>
            </a:r>
          </a:p>
          <a:p>
            <a:pPr lvl="0"/>
            <a:r>
              <a:rPr lang="en-US" dirty="0"/>
              <a:t>Deciding factors for MBA programs </a:t>
            </a:r>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Survey Methodology</a:t>
            </a:r>
            <a:endParaRPr lang="en-US" sz="4400" dirty="0"/>
          </a:p>
        </p:txBody>
      </p:sp>
      <p:sp>
        <p:nvSpPr>
          <p:cNvPr id="3" name="Content Placeholder 2"/>
          <p:cNvSpPr>
            <a:spLocks noGrp="1"/>
          </p:cNvSpPr>
          <p:nvPr>
            <p:ph idx="1"/>
          </p:nvPr>
        </p:nvSpPr>
        <p:spPr/>
        <p:txBody>
          <a:bodyPr/>
          <a:lstStyle/>
          <a:p>
            <a:r>
              <a:rPr lang="en-US" dirty="0" smtClean="0"/>
              <a:t>Sampling procedures</a:t>
            </a:r>
          </a:p>
          <a:p>
            <a:r>
              <a:rPr lang="en-US" dirty="0" smtClean="0"/>
              <a:t>Sample size</a:t>
            </a:r>
          </a:p>
          <a:p>
            <a:r>
              <a:rPr lang="en-US" dirty="0" smtClean="0"/>
              <a:t>Response Rate</a:t>
            </a:r>
          </a:p>
          <a:p>
            <a:r>
              <a:rPr lang="en-US" dirty="0" smtClean="0"/>
              <a:t>Sample Representativeness</a:t>
            </a:r>
          </a:p>
          <a:p>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Research Objectives Results</a:t>
            </a:r>
            <a:br>
              <a:rPr lang="en-US" sz="4400" dirty="0" smtClean="0"/>
            </a:br>
            <a:endParaRPr lang="en-US" sz="4400"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dirty="0"/>
              <a:t>Students respond better to electronic media versus direct mailings. </a:t>
            </a:r>
          </a:p>
          <a:p>
            <a:pPr>
              <a:buNone/>
            </a:pPr>
            <a:endParaRPr lang="en-US" dirty="0"/>
          </a:p>
        </p:txBody>
      </p:sp>
      <p:cxnSp>
        <p:nvCxnSpPr>
          <p:cNvPr id="4" name="Straight Connector 3"/>
          <p:cNvCxnSpPr/>
          <p:nvPr/>
        </p:nvCxnSpPr>
        <p:spPr>
          <a:xfrm>
            <a:off x="0" y="1219200"/>
            <a:ext cx="91440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Custom 10">
      <a:dk1>
        <a:sysClr val="windowText" lastClr="000000"/>
      </a:dk1>
      <a:lt1>
        <a:sysClr val="window" lastClr="FFFFFF"/>
      </a:lt1>
      <a:dk2>
        <a:srgbClr val="000000"/>
      </a:dk2>
      <a:lt2>
        <a:srgbClr val="FFFFFF"/>
      </a:lt2>
      <a:accent1>
        <a:srgbClr val="748278"/>
      </a:accent1>
      <a:accent2>
        <a:srgbClr val="4D4D89"/>
      </a:accent2>
      <a:accent3>
        <a:srgbClr val="95A5BB"/>
      </a:accent3>
      <a:accent4>
        <a:srgbClr val="95A5BB"/>
      </a:accent4>
      <a:accent5>
        <a:srgbClr val="57677B"/>
      </a:accent5>
      <a:accent6>
        <a:srgbClr val="50717C"/>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176</TotalTime>
  <Words>1088</Words>
  <Application>Microsoft Office PowerPoint</Application>
  <PresentationFormat>On-screen Show (4:3)</PresentationFormat>
  <Paragraphs>144</Paragraphs>
  <Slides>26</Slides>
  <Notes>9</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26</vt:i4>
      </vt:variant>
    </vt:vector>
  </HeadingPairs>
  <TitlesOfParts>
    <vt:vector size="29" baseType="lpstr">
      <vt:lpstr>Presentation</vt:lpstr>
      <vt:lpstr>Theme2</vt:lpstr>
      <vt:lpstr>Worksheet</vt:lpstr>
      <vt:lpstr>La Salle University One-Year MBA:  Designing an Effective Marketing Campaign</vt:lpstr>
      <vt:lpstr>Background</vt:lpstr>
      <vt:lpstr>Slide 3</vt:lpstr>
      <vt:lpstr>Research Purpose</vt:lpstr>
      <vt:lpstr>Problem Definition</vt:lpstr>
      <vt:lpstr>Research Objectives</vt:lpstr>
      <vt:lpstr>Information Needs</vt:lpstr>
      <vt:lpstr>Survey Methodology</vt:lpstr>
      <vt:lpstr>Research Objectives Results </vt:lpstr>
      <vt:lpstr>Slide 10</vt:lpstr>
      <vt:lpstr>Research Objectives Results</vt:lpstr>
      <vt:lpstr>Slide 12</vt:lpstr>
      <vt:lpstr>Research Objectives Results</vt:lpstr>
      <vt:lpstr>Slide 14</vt:lpstr>
      <vt:lpstr>Research Objectives Results</vt:lpstr>
      <vt:lpstr>Slide 16</vt:lpstr>
      <vt:lpstr>Research Objectives Results</vt:lpstr>
      <vt:lpstr>Slide 18</vt:lpstr>
      <vt:lpstr>Research Objectives Results</vt:lpstr>
      <vt:lpstr>Slide 20</vt:lpstr>
      <vt:lpstr>Slide 21</vt:lpstr>
      <vt:lpstr>Slide 22</vt:lpstr>
      <vt:lpstr>Slide 23</vt:lpstr>
      <vt:lpstr>Slide 24</vt:lpstr>
      <vt:lpstr>Slide 25</vt:lpstr>
      <vt:lpstr>Managerial Recommendations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Nicole</dc:creator>
  <cp:lastModifiedBy>Nicole</cp:lastModifiedBy>
  <cp:revision>111</cp:revision>
  <dcterms:created xsi:type="dcterms:W3CDTF">2011-04-19T19:43:56Z</dcterms:created>
  <dcterms:modified xsi:type="dcterms:W3CDTF">2011-04-26T17:16:49Z</dcterms:modified>
</cp:coreProperties>
</file>